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316" r:id="rId6"/>
    <p:sldId id="317" r:id="rId7"/>
    <p:sldId id="318" r:id="rId8"/>
    <p:sldId id="320" r:id="rId9"/>
    <p:sldId id="261" r:id="rId10"/>
    <p:sldId id="293" r:id="rId11"/>
    <p:sldId id="328" r:id="rId12"/>
    <p:sldId id="291" r:id="rId13"/>
    <p:sldId id="271" r:id="rId14"/>
    <p:sldId id="292" r:id="rId15"/>
    <p:sldId id="262" r:id="rId16"/>
    <p:sldId id="264" r:id="rId17"/>
    <p:sldId id="265" r:id="rId18"/>
    <p:sldId id="266" r:id="rId19"/>
    <p:sldId id="278" r:id="rId20"/>
    <p:sldId id="308" r:id="rId21"/>
    <p:sldId id="300" r:id="rId22"/>
    <p:sldId id="346" r:id="rId23"/>
    <p:sldId id="329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2" r:id="rId35"/>
    <p:sldId id="344" r:id="rId36"/>
    <p:sldId id="277" r:id="rId37"/>
    <p:sldId id="305" r:id="rId38"/>
    <p:sldId id="280" r:id="rId39"/>
    <p:sldId id="325" r:id="rId40"/>
    <p:sldId id="289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5149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934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974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438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615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017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7943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54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30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6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8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33556-A451-49FC-8F3C-C498B6D25AA7}" type="datetimeFigureOut">
              <a:rPr lang="pt-BR" smtClean="0"/>
              <a:t>01/01/2022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785AA-4A7A-40DB-B766-A62EDA87313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137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1">
            <a:extLst>
              <a:ext uri="{FF2B5EF4-FFF2-40B4-BE49-F238E27FC236}">
                <a16:creationId xmlns:a16="http://schemas.microsoft.com/office/drawing/2014/main" xmlns="" id="{032DFB6B-A40D-4C5A-AF25-1B0A6297D6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D1E0DFF-E4A6-444B-9C19-A6F56AB41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pt-BR"/>
          </a:p>
        </p:txBody>
      </p:sp>
      <p:pic>
        <p:nvPicPr>
          <p:cNvPr id="3076" name="Picture 2">
            <a:extLst>
              <a:ext uri="{FF2B5EF4-FFF2-40B4-BE49-F238E27FC236}">
                <a16:creationId xmlns:a16="http://schemas.microsoft.com/office/drawing/2014/main" xmlns="" id="{CBDAC254-0464-4A9E-87F8-2796D9EC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CaixaDeTexto 3">
            <a:extLst>
              <a:ext uri="{FF2B5EF4-FFF2-40B4-BE49-F238E27FC236}">
                <a16:creationId xmlns:a16="http://schemas.microsoft.com/office/drawing/2014/main" xmlns="" id="{7599A993-7B1D-42F4-93F3-DD892EB1A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5576" y="407989"/>
            <a:ext cx="46402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>
                <a:solidFill>
                  <a:schemeClr val="bg1"/>
                </a:solidFill>
                <a:latin typeface="Arial" panose="020B0604020202020204" pitchFamily="34" charset="0"/>
              </a:rPr>
              <a:t>POLÍCIA MILITAR DO AMAPÁ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>
                <a:solidFill>
                  <a:schemeClr val="bg1"/>
                </a:solidFill>
                <a:latin typeface="Arial" panose="020B0604020202020204" pitchFamily="34" charset="0"/>
              </a:rPr>
              <a:t>BATALHÃO DE OPERAÇÕES ESPECIAIS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>
                <a:solidFill>
                  <a:schemeClr val="bg1"/>
                </a:solidFill>
                <a:latin typeface="Arial" panose="020B0604020202020204" pitchFamily="34" charset="0"/>
              </a:rPr>
              <a:t>2ª CIA CHOQUE</a:t>
            </a:r>
          </a:p>
        </p:txBody>
      </p:sp>
      <p:sp>
        <p:nvSpPr>
          <p:cNvPr id="3078" name="CaixaDeTexto 5">
            <a:extLst>
              <a:ext uri="{FF2B5EF4-FFF2-40B4-BE49-F238E27FC236}">
                <a16:creationId xmlns:a16="http://schemas.microsoft.com/office/drawing/2014/main" xmlns="" id="{B2CAB6AE-A627-4281-BF98-BA6DFA382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4543" y="2571750"/>
            <a:ext cx="806291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25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3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UDF </a:t>
            </a:r>
            <a:r>
              <a:rPr lang="pt-BR" altLang="pt-BR" sz="3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pt-BR" altLang="pt-BR" sz="3000" b="1" dirty="0">
                <a:solidFill>
                  <a:schemeClr val="bg1"/>
                </a:solidFill>
                <a:latin typeface="Arial" panose="020B0604020202020204" pitchFamily="34" charset="0"/>
              </a:rPr>
              <a:t>MÓDULO 1</a:t>
            </a:r>
          </a:p>
        </p:txBody>
      </p:sp>
      <p:sp>
        <p:nvSpPr>
          <p:cNvPr id="3079" name="CaixaDeTexto 6">
            <a:extLst>
              <a:ext uri="{FF2B5EF4-FFF2-40B4-BE49-F238E27FC236}">
                <a16:creationId xmlns:a16="http://schemas.microsoft.com/office/drawing/2014/main" xmlns="" id="{6CFB10D0-0A81-4A6F-ACD0-4706D65DA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939" y="5310188"/>
            <a:ext cx="37901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           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068" y="783772"/>
            <a:ext cx="6596743" cy="770708"/>
          </a:xfrm>
        </p:spPr>
        <p:txBody>
          <a:bodyPr>
            <a:noAutofit/>
          </a:bodyPr>
          <a:lstStyle/>
          <a:p>
            <a:pPr algn="ctr"/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DEFINIÇÕES</a:t>
            </a:r>
            <a:endParaRPr lang="pt-BR" sz="3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4887" y="1614282"/>
            <a:ext cx="10518913" cy="4760391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2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DIFERENCIADO DA FORÇA: </a:t>
            </a:r>
            <a:r>
              <a:rPr lang="pt-BR" sz="2700" dirty="0">
                <a:latin typeface="Arial" panose="020B0604020202020204" pitchFamily="34" charset="0"/>
                <a:cs typeface="Arial" panose="020B0604020202020204" pitchFamily="34" charset="0"/>
              </a:rPr>
              <a:t>Seleção apropriada do nível de uso da força em resposta a uma ameaça real ou potencial visando limitar o recurso a meios que possam causar ferimentos ou mortes. </a:t>
            </a:r>
          </a:p>
          <a:p>
            <a:pPr marL="0" indent="0" algn="just">
              <a:lnSpc>
                <a:spcPct val="160000"/>
              </a:lnSpc>
              <a:spcBef>
                <a:spcPct val="0"/>
              </a:spcBef>
              <a:buNone/>
            </a:pPr>
            <a:endParaRPr lang="pt-BR" altLang="pt-BR" sz="2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altLang="pt-BR" sz="2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INSTRUMENTO DE MENOR POTENCIAL OFENSIVO: </a:t>
            </a:r>
            <a:r>
              <a:rPr lang="pt-BR" sz="2700" dirty="0">
                <a:latin typeface="Arial" panose="020B0604020202020204" pitchFamily="34" charset="0"/>
                <a:cs typeface="Arial" panose="020B0604020202020204" pitchFamily="34" charset="0"/>
              </a:rPr>
              <a:t>São aqueles projetados especificamente para, com baixa probabilidade de causar mortes ou lesões permanentes, conter, debilitar ou incapacitar temporariamente pessoas.</a:t>
            </a:r>
            <a:endParaRPr lang="pt-BR" altLang="pt-BR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42657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60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068" y="783772"/>
            <a:ext cx="6596743" cy="770708"/>
          </a:xfrm>
        </p:spPr>
        <p:txBody>
          <a:bodyPr>
            <a:noAutofit/>
          </a:bodyPr>
          <a:lstStyle/>
          <a:p>
            <a:pPr algn="ctr"/>
            <a:endParaRPr lang="pt-BR" sz="3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42657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magem relacionada">
            <a:extLst>
              <a:ext uri="{FF2B5EF4-FFF2-40B4-BE49-F238E27FC236}">
                <a16:creationId xmlns:a16="http://schemas.microsoft.com/office/drawing/2014/main" xmlns="" id="{72F7FC60-EA8F-44FD-BF97-FED6458FA1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83" y="579954"/>
            <a:ext cx="8441633" cy="59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8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068" y="783772"/>
            <a:ext cx="6596743" cy="770708"/>
          </a:xfrm>
        </p:spPr>
        <p:txBody>
          <a:bodyPr>
            <a:noAutofit/>
          </a:bodyPr>
          <a:lstStyle/>
          <a:p>
            <a:pPr algn="ctr"/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PRINCÍPIOS DO USO DA FORÇA</a:t>
            </a:r>
            <a:endParaRPr lang="pt-BR" sz="3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9451" y="1957588"/>
            <a:ext cx="11364686" cy="4417085"/>
          </a:xfrm>
        </p:spPr>
        <p:txBody>
          <a:bodyPr numCol="1"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LEGALIDADE: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Os agentes de segurança pública só poderão utilizar a força para a consecução de um objetivo legal e nos estritos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limites da lei.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NECESSIDADE: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Determinado nível de força só pode ser empregado quando níveis de menor intensidade não forem suficientes para atingir os objetivos legais pretendidos.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54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068" y="783772"/>
            <a:ext cx="6596743" cy="770708"/>
          </a:xfrm>
        </p:spPr>
        <p:txBody>
          <a:bodyPr>
            <a:noAutofit/>
          </a:bodyPr>
          <a:lstStyle/>
          <a:p>
            <a:pPr algn="ctr"/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PRINCÍPIOS DO USO DA FORÇA</a:t>
            </a:r>
            <a:endParaRPr lang="pt-BR" sz="3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9451" y="1957588"/>
            <a:ext cx="11364686" cy="4288665"/>
          </a:xfrm>
        </p:spPr>
        <p:txBody>
          <a:bodyPr numCol="1"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MODERAÇÃO: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O emprego da força pelos agentes de segurança pública deve, sempre que possível, além de proporcional, ser moderado, visando sempre reduzir o emprego da força (dosado). Considera-se imoderada a ação do agente de segurança pública que após cessada ou reduzida a agressão, continua empregando o mesmo nível de força. 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12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068" y="783772"/>
            <a:ext cx="6596743" cy="770708"/>
          </a:xfrm>
        </p:spPr>
        <p:txBody>
          <a:bodyPr>
            <a:noAutofit/>
          </a:bodyPr>
          <a:lstStyle/>
          <a:p>
            <a:pPr algn="ctr"/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PRINCÍPIOS DO USO DA FORÇA</a:t>
            </a:r>
            <a:endParaRPr lang="pt-BR" sz="3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9451" y="1763486"/>
            <a:ext cx="11364686" cy="4611188"/>
          </a:xfrm>
        </p:spPr>
        <p:txBody>
          <a:bodyPr numCol="1"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PROPORCIONALIDADE: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O nível da força utilizado deve sempre ser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compatível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com a gravidade da ameaça representada pela ação do opositor e com os objetivos pretendidos pelo agente de segurança pública.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PRINCÍPIO DA CONVENIÊNCIA: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 força não poderá ser empregada quando, em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função do contexto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possa ocasionar danos de maior relevância do que os objetivos legais pretendidos.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09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54479"/>
            <a:ext cx="10515600" cy="50161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altLang="pt-BR" b="1" dirty="0">
                <a:solidFill>
                  <a:srgbClr val="FF0000"/>
                </a:solidFill>
                <a:latin typeface="Arial" charset="0"/>
                <a:cs typeface="Arial" charset="0"/>
              </a:rPr>
              <a:t>Antes de fazer o uso da força em uma intervenção, responda aos seguintes questionamentos: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pt-BR" altLang="pt-BR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b="1" dirty="0">
                <a:latin typeface="Arial" charset="0"/>
                <a:cs typeface="Arial" charset="0"/>
              </a:rPr>
              <a:t>O emprego da força é legal?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b="1" dirty="0">
              <a:latin typeface="Arial" charset="0"/>
              <a:cs typeface="Arial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b="1" dirty="0">
                <a:latin typeface="Arial" charset="0"/>
                <a:cs typeface="Arial" charset="0"/>
              </a:rPr>
              <a:t>A aplicação da força é necessária?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b="1" dirty="0">
              <a:latin typeface="Arial" charset="0"/>
              <a:cs typeface="Arial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b="1" dirty="0">
                <a:latin typeface="Arial" charset="0"/>
                <a:cs typeface="Arial" charset="0"/>
              </a:rPr>
              <a:t>O nível de força a ser utilizado é proporcional ao nível de resistência oferecida?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dirty="0">
              <a:latin typeface="Arial" charset="0"/>
              <a:cs typeface="Arial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528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927463"/>
            <a:ext cx="8987244" cy="99277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defRPr/>
            </a:pPr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Código de Conduta para Encarregados da Aplicação da Lei – CCEAL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181497"/>
            <a:ext cx="10515600" cy="438911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altLang="pt-BR" sz="2500" dirty="0">
                <a:latin typeface="Arial" charset="0"/>
                <a:cs typeface="Arial" charset="0"/>
              </a:rPr>
              <a:t>É o Código adotado através da resolução 34/169 da Assembleia Geral das Nações Unidas, em 17 de dezembro de 1979.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altLang="pt-BR" sz="2500" dirty="0">
                <a:latin typeface="Arial" charset="0"/>
                <a:cs typeface="Arial" charset="0"/>
              </a:rPr>
              <a:t>É um instrumento internacional, com o objetivo de </a:t>
            </a:r>
            <a:r>
              <a:rPr lang="pt-BR" altLang="pt-BR" sz="2500" u="sng" dirty="0">
                <a:latin typeface="Arial" charset="0"/>
                <a:cs typeface="Arial" charset="0"/>
              </a:rPr>
              <a:t>orientar os Estados membros</a:t>
            </a:r>
            <a:r>
              <a:rPr lang="pt-BR" altLang="pt-BR" sz="2500" dirty="0">
                <a:latin typeface="Arial" charset="0"/>
                <a:cs typeface="Arial" charset="0"/>
              </a:rPr>
              <a:t> quanto à conduta dos encarregados de aplicação da lei.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altLang="pt-BR" sz="2500" dirty="0">
                <a:latin typeface="Arial" charset="0"/>
                <a:cs typeface="Arial" charset="0"/>
              </a:rPr>
              <a:t>Busca criar padrões para que as práticas de aplicação da lei estejam de acordo com as disposições básicas dos direitos e liberdades humanas.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dirty="0">
              <a:latin typeface="Arial" charset="0"/>
              <a:cs typeface="Arial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546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927463"/>
            <a:ext cx="8987244" cy="99277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defRPr/>
            </a:pPr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Código de Conduta para Encarregados da Aplicação da Lei – CCEAL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181497"/>
            <a:ext cx="10515600" cy="438911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Devem respeitar e proteger a dignidade e garantir os direitos fundamentais da sociedade a que servem, sem distinção de qualquer natureza.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Repúdio a tortura e qualquer forma de corrupção.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Estabelece princípios para a utilização da força e o dever de proteção integral à saúde das pessoas sob sua custódia.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dirty="0">
              <a:latin typeface="Arial" charset="0"/>
              <a:cs typeface="Arial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46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1123406"/>
            <a:ext cx="8987244" cy="796834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defRPr/>
            </a:pPr>
            <a:r>
              <a:rPr lang="pt-BR" altLang="pt-BR" sz="3000" b="1" dirty="0">
                <a:latin typeface="Arial" charset="0"/>
                <a:cs typeface="Arial" charset="0"/>
              </a:rPr>
              <a:t>Princípios Básicos sobre o Uso da Força e Armas de Fogo - PBUFAF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364377"/>
            <a:ext cx="10515600" cy="420623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altLang="pt-BR" sz="2500" dirty="0">
                <a:latin typeface="Arial" panose="020B0604020202020204" pitchFamily="34" charset="0"/>
                <a:cs typeface="Arial" panose="020B0604020202020204" pitchFamily="34" charset="0"/>
              </a:rPr>
              <a:t>Esses 26 princípios foram adotados no oitavo Congresso das Nações Unidas sobre a “Prevenção do Crime e o Tratamento dos Infratores”, realizado em Havana, Cuba, de 27 de agosto a 7 de setembro de 1990.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Destaca a responsabilidade do Estado quanto a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seleção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formação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treinamento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provimento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dos meios necessários (variedades de IMPO) aos seus funcionários para atuarem dentro dos princípios do uso diferenciado da força, respeitando os direitos fundamentais das pessoas.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dirty="0">
              <a:latin typeface="Arial" charset="0"/>
              <a:cs typeface="Arial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48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875210"/>
            <a:ext cx="8987244" cy="82296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8171"/>
            <a:ext cx="10515600" cy="487244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pt-BR" sz="2500" b="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500" b="1" dirty="0">
                <a:latin typeface="Arial" pitchFamily="34" charset="0"/>
                <a:cs typeface="Arial" pitchFamily="34" charset="0"/>
              </a:rPr>
              <a:t> PORTARIA INTERMINISTERIAL N.º 4226/2010 – MJ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pt-BR" sz="2500" dirty="0">
                <a:latin typeface="Arial" pitchFamily="34" charset="0"/>
                <a:cs typeface="Arial" pitchFamily="34" charset="0"/>
              </a:rPr>
              <a:t>Padronizar os procedimentos de atuação dos agentes encarregados da aplicação da lei quanto ao uso da força.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endParaRPr lang="pt-BR" sz="2500" dirty="0">
              <a:latin typeface="Arial" pitchFamily="34" charset="0"/>
              <a:cs typeface="Arial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endParaRPr lang="pt-BR" sz="2500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500" b="1" dirty="0">
                <a:latin typeface="Arial" pitchFamily="34" charset="0"/>
                <a:cs typeface="Arial" pitchFamily="34" charset="0"/>
              </a:rPr>
              <a:t> LEI 13.060 DE 22 DE DEZEMBRO DE 2014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pt-BR" sz="2500" dirty="0">
                <a:latin typeface="Arial" pitchFamily="34" charset="0"/>
                <a:cs typeface="Arial" pitchFamily="34" charset="0"/>
              </a:rPr>
              <a:t>Disciplina o uso dos instrumentos de menor potencial ofensivo pelos agentes de segurança pública, em todo território nacional.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endParaRPr lang="pt-BR" sz="25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65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6102" y="1031965"/>
            <a:ext cx="8595361" cy="65872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b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953353"/>
            <a:ext cx="10515600" cy="422360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DEFINIÇÕES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PRINCÍPIOS DO USO DA FORÇA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CCEAL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PBUFAF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ASPECTOS LEGAIS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MODELOS DE USO DA FORÇA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CONSIDERAÇÕES FINAIS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m 2" descr="Operações Quimicas 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906" y="10246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409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875210"/>
            <a:ext cx="8987244" cy="82296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8171"/>
            <a:ext cx="10515600" cy="487244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pt-BR" sz="2500" b="1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500" b="1" dirty="0">
                <a:latin typeface="Arial" pitchFamily="34" charset="0"/>
                <a:cs typeface="Arial" pitchFamily="34" charset="0"/>
              </a:rPr>
              <a:t> PORTARIA INTERMINISTERIAL N.º 4226/2010 – MJ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endParaRPr lang="pt-BR" sz="2500" dirty="0">
              <a:latin typeface="Arial" pitchFamily="34" charset="0"/>
              <a:cs typeface="Arial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Diretriz 8.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Todo agente de segurança pública que, em razão da sua função, possa vir a se envolver em situações de uso da força, deverá </a:t>
            </a:r>
            <a:r>
              <a:rPr lang="pt-BR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portar no mínimo 2 (dois) instrumentos de menor potencial ofensivo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e equipamentos de proteção necessários a atuação específica, independentemente de portar ou não arma de fogo. 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002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875210"/>
            <a:ext cx="8987244" cy="82296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23493"/>
            <a:ext cx="10515600" cy="499700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Diretriz 17.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Nenhum agente de segurança pública deverá portar armas de fogo ou instrumento de menor potencial ofensivo para o qual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não esteja devidamente habilitado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e, sempre que um novo tipo de arma ou instrumento de menor potencial ofensivo for introduzido na instituição, deverá ser estabelecido um módulo de treinamento específico com vistas à habilitação do agente.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940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543339"/>
            <a:ext cx="8987244" cy="102828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23493"/>
            <a:ext cx="10515600" cy="499700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Diretriz 19.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Deverá ser estimulado e priorizado, sempre que possível, o uso de técnicas e instrumentos de menor potencial ofensivo pelos agentes de segurança pública, de acordo com a especificidade da função operacional e sem se restringir às unidades especializadas.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Diretriz 20.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Deverão ser incluídos nos currículos dos cursos de formação e programas de educação continuada conteúdos sobre técnicas e instrumentos de menor potencial ofensivo.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876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2122" y="1554481"/>
            <a:ext cx="10611678" cy="508485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 Boletim Geral nº 133/ 2016 transcreveu a Portaria nº 049/2016 – </a:t>
            </a:r>
            <a:r>
              <a:rPr lang="pt-B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Gab</a:t>
            </a: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Cmdo</a:t>
            </a: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 Geral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Dispõe sobre normas gerais de instrução, habilitação ao uso, emprego, segurança e controle de agentes químicos no âmbito da Corporação e dá outras providências.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Art.</a:t>
            </a: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 1º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Estabelecer as normas gerais sobre o emprego, segurança, instrução, armazenamento e descarga dos agentes químicos no âmbito da Polícia Militar do Amapá.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85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2122" y="1554481"/>
            <a:ext cx="10611678" cy="508485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Do emprego dos Agentes Químicos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Art. 2º</a:t>
            </a: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O emprego tático policial de agentes químicos constituem recursos seletivos para o Uso Diferenciado da Força na aplicação da lei, objetivando reduzir ou eliminar o uso da força física direta, atuando na diminuição da capacidade de resistência, manutenção da superioridade operacional e ambiente favorável à ação policial.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Parágrafo Único: conceitos e tipos de agentes químicos utilizados pela PMAP estão dispostos no anexo “A” desta Portaria.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032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2122" y="1554481"/>
            <a:ext cx="10611678" cy="508485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Art. 3º - O emprego de agentes químicos em instrução tem por objetivo proporcionar um nível de adestramento adequado às Unidades Policiais Militares, pela preparação individual e coletiva dos policiais militares para o aproveitamento eficaz dessa Tecnologia de Menor Potencial Ofensivo (TMPO) no emprego tático policial.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55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2122" y="1554481"/>
            <a:ext cx="10611678" cy="508485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CAPÍTULO I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Art. 4º</a:t>
            </a: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As atividades que envolvam o trato direto com agentes químicos, como aquelas compreendidas pela manipulação, manuseio, estocagem na reserva de armamento químico, transporte e a utilização tática, ou para fins de instrução, são missões de risco e exigem treinamento especializado, devendo ser desenvolvida na PMAP, restrita e exclusivamente por policiais militares habilitados, e devidamente autorizados. Quanto às habilitações temos: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53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2122" y="1554481"/>
            <a:ext cx="10611678" cy="508485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70000"/>
              </a:lnSpc>
              <a:spcBef>
                <a:spcPct val="0"/>
              </a:spcBef>
              <a:buNone/>
            </a:pPr>
            <a:r>
              <a:rPr lang="pt-BR" sz="2900" dirty="0">
                <a:latin typeface="Arial" panose="020B0604020202020204" pitchFamily="34" charset="0"/>
                <a:cs typeface="Arial" panose="020B0604020202020204" pitchFamily="34" charset="0"/>
              </a:rPr>
              <a:t>I – </a:t>
            </a:r>
            <a:r>
              <a:rPr lang="pt-BR" sz="2900" b="1" dirty="0">
                <a:latin typeface="Arial" panose="020B0604020202020204" pitchFamily="34" charset="0"/>
                <a:cs typeface="Arial" panose="020B0604020202020204" pitchFamily="34" charset="0"/>
              </a:rPr>
              <a:t>Habilitados a utilizar munições químicas: </a:t>
            </a:r>
            <a:r>
              <a:rPr lang="pt-BR" sz="2900" dirty="0">
                <a:latin typeface="Arial" panose="020B0604020202020204" pitchFamily="34" charset="0"/>
                <a:cs typeface="Arial" panose="020B0604020202020204" pitchFamily="34" charset="0"/>
              </a:rPr>
              <a:t>todos os policiais militares possuidores do Curso de Operações Químicas (COQ), Curso de Operações de Choque (COC), Curso de Distúrbios Civis (CDC); Curso de Operações Especiais (COESP) e Curso de Ações Táticas (CATE).</a:t>
            </a:r>
          </a:p>
          <a:p>
            <a:pPr marL="0" indent="0" algn="just">
              <a:lnSpc>
                <a:spcPct val="170000"/>
              </a:lnSpc>
              <a:spcBef>
                <a:spcPct val="0"/>
              </a:spcBef>
              <a:buNone/>
            </a:pPr>
            <a:r>
              <a:rPr lang="pt-BR" sz="2900" dirty="0">
                <a:latin typeface="Arial" panose="020B0604020202020204" pitchFamily="34" charset="0"/>
                <a:cs typeface="Arial" panose="020B0604020202020204" pitchFamily="34" charset="0"/>
              </a:rPr>
              <a:t>II – </a:t>
            </a:r>
            <a:r>
              <a:rPr lang="pt-BR" sz="2900" b="1" dirty="0">
                <a:latin typeface="Arial" panose="020B0604020202020204" pitchFamily="34" charset="0"/>
                <a:cs typeface="Arial" panose="020B0604020202020204" pitchFamily="34" charset="0"/>
              </a:rPr>
              <a:t>Habilitados a utilizar </a:t>
            </a:r>
            <a:r>
              <a:rPr lang="pt-BR" sz="2900" b="1" dirty="0" err="1">
                <a:latin typeface="Arial" panose="020B0604020202020204" pitchFamily="34" charset="0"/>
                <a:cs typeface="Arial" panose="020B0604020202020204" pitchFamily="34" charset="0"/>
              </a:rPr>
              <a:t>espargidores</a:t>
            </a:r>
            <a:r>
              <a:rPr lang="pt-BR" sz="2900" b="1" dirty="0">
                <a:latin typeface="Arial" panose="020B0604020202020204" pitchFamily="34" charset="0"/>
                <a:cs typeface="Arial" panose="020B0604020202020204" pitchFamily="34" charset="0"/>
              </a:rPr>
              <a:t> individuais de agente Químico Lacrimogêneo (</a:t>
            </a:r>
            <a:r>
              <a:rPr lang="pt-BR" sz="2900" b="1" dirty="0" err="1">
                <a:latin typeface="Arial" panose="020B0604020202020204" pitchFamily="34" charset="0"/>
                <a:cs typeface="Arial" panose="020B0604020202020204" pitchFamily="34" charset="0"/>
              </a:rPr>
              <a:t>Aerosol</a:t>
            </a:r>
            <a:r>
              <a:rPr lang="pt-BR" sz="2900" b="1" dirty="0">
                <a:latin typeface="Arial" panose="020B0604020202020204" pitchFamily="34" charset="0"/>
                <a:cs typeface="Arial" panose="020B0604020202020204" pitchFamily="34" charset="0"/>
              </a:rPr>
              <a:t>, Espuma e Gel) de propriedades química OC (</a:t>
            </a:r>
            <a:r>
              <a:rPr lang="pt-BR" sz="2900" b="1" dirty="0" err="1">
                <a:latin typeface="Arial" panose="020B0604020202020204" pitchFamily="34" charset="0"/>
                <a:cs typeface="Arial" panose="020B0604020202020204" pitchFamily="34" charset="0"/>
              </a:rPr>
              <a:t>Oleoresina</a:t>
            </a:r>
            <a:r>
              <a:rPr lang="pt-BR" sz="2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900" b="1" dirty="0" err="1">
                <a:latin typeface="Arial" panose="020B0604020202020204" pitchFamily="34" charset="0"/>
                <a:cs typeface="Arial" panose="020B0604020202020204" pitchFamily="34" charset="0"/>
              </a:rPr>
              <a:t>Capsicum</a:t>
            </a:r>
            <a:r>
              <a:rPr lang="pt-BR" sz="2900" b="1" dirty="0">
                <a:latin typeface="Arial" panose="020B0604020202020204" pitchFamily="34" charset="0"/>
                <a:cs typeface="Arial" panose="020B0604020202020204" pitchFamily="34" charset="0"/>
              </a:rPr>
              <a:t>) e CS (</a:t>
            </a:r>
            <a:r>
              <a:rPr lang="pt-BR" sz="2900" b="1" dirty="0" err="1">
                <a:latin typeface="Arial" panose="020B0604020202020204" pitchFamily="34" charset="0"/>
                <a:cs typeface="Arial" panose="020B0604020202020204" pitchFamily="34" charset="0"/>
              </a:rPr>
              <a:t>Ortoclorobenzalmalononitrilo</a:t>
            </a:r>
            <a:r>
              <a:rPr lang="pt-BR" sz="2900" b="1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r>
              <a:rPr lang="pt-BR" sz="2900" dirty="0">
                <a:latin typeface="Arial" panose="020B0604020202020204" pitchFamily="34" charset="0"/>
                <a:cs typeface="Arial" panose="020B0604020202020204" pitchFamily="34" charset="0"/>
              </a:rPr>
              <a:t> Todos os policiais militares com capacitação, reconhecida pela Diretoria de Ensino e Instruções - DEI, através do </a:t>
            </a:r>
            <a:r>
              <a:rPr lang="pt-BR" sz="2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Procedimento Operacional Padrão n°006/07 - PMAP. (Atual POP 16/18).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55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617" y="1571626"/>
            <a:ext cx="10612579" cy="4868932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t-BR" sz="3100" dirty="0">
                <a:latin typeface="Arial" panose="020B0604020202020204" pitchFamily="34" charset="0"/>
                <a:cs typeface="Arial" panose="020B0604020202020204" pitchFamily="34" charset="0"/>
              </a:rPr>
              <a:t>Parágrafo Único –</a:t>
            </a:r>
            <a:r>
              <a:rPr lang="pt-BR" sz="3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100" dirty="0">
                <a:latin typeface="Arial" panose="020B0604020202020204" pitchFamily="34" charset="0"/>
                <a:cs typeface="Arial" panose="020B0604020202020204" pitchFamily="34" charset="0"/>
              </a:rPr>
              <a:t>Os policiais militares formados no Curso de Choque Ligeiro da PMAP, ficam habilitados a utilizar os agentes químicos específicos manuseados do treinamento realizado no curso (Anexo B), segundo a doutrina e, restrita e exclusivamente em situações operacionais de choque ligeiro.</a:t>
            </a:r>
          </a:p>
          <a:p>
            <a:pPr marL="0" indent="0" algn="just">
              <a:lnSpc>
                <a:spcPct val="170000"/>
              </a:lnSpc>
              <a:spcBef>
                <a:spcPct val="0"/>
              </a:spcBef>
              <a:buNone/>
            </a:pPr>
            <a:r>
              <a:rPr lang="pt-BR" sz="3100" dirty="0">
                <a:latin typeface="Arial" panose="020B0604020202020204" pitchFamily="34" charset="0"/>
                <a:cs typeface="Arial" panose="020B0604020202020204" pitchFamily="34" charset="0"/>
              </a:rPr>
              <a:t>Art. 5º - Todo policial militar que tenha obrigação funcional de manipular ou manusear agentes químicos deve conhecer os riscos e perigos decorrentes de sua utilização, incumbindo-lhe comportar-se como perito responsável em seu nível e campo de ação, preocupando-se em prevenir acidentes que possam resultar de tais atividades.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881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28870" y="2014330"/>
            <a:ext cx="10599326" cy="442622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Art. 6º - Quando no comando de fração elementar ou constituída, em que haja policiais militares com a posse de agentes químicos, antes de determinar o emprego, o Oficial não habilitado deverá certificar-se de que os policiais militares são detentores da respectiva especialização necessária, tendo em vista a conveniência e cautelas na utilização desse recurso sob sua responsabilidade.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06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29" y="770709"/>
            <a:ext cx="8830492" cy="783770"/>
          </a:xfrm>
        </p:spPr>
        <p:txBody>
          <a:bodyPr>
            <a:normAutofit/>
          </a:bodyPr>
          <a:lstStyle/>
          <a:p>
            <a:pPr algn="ctr"/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	O Estado investe na seleção de um cidadão, dando-lhe formação e treinamento de forma a outorgar-lhe autoridade e poder para que possa ser reconhecido como um encarregado de aplicação da lei.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	Os países outorgam suas organizações de aplicação da lei à autoridade legal para usarem a força, se necessário, para servirem aos propósitos legais de aplicação da lei. (ROVER 2000, p. 275)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altLang="pt-BR" sz="25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42657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350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617" y="1558374"/>
            <a:ext cx="10612579" cy="4868932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CAPÍTULO II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Da Instrução com Agentes Químicos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Art. 7</a:t>
            </a:r>
            <a:r>
              <a:rPr lang="pt-BR" sz="2500" baseline="30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- A instrução que envolver a utilização de agentes químicos deve ser revestida de especial atenção, tendo em vista que tais substâncias são capazes de produzir efeitos indesejáveis, podendo levar a danos fisiológicos mais graves, quando as precauções devidas de utilização e segurança são negligenciadas. São cuidados relativos à instrução com agentes químicos, além de outras disposições aplicáveis: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57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617" y="1558374"/>
            <a:ext cx="10612579" cy="486893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I – a observância das características gerais de emprego do agente químico, seus efeitos, estado de conservação e estabilidade química;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II – a condução por instrutor habilitado, com pleno domínio sobre os assuntos ministrados;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III – a exigência de bom estado de saúde, comprovado pela inspeção de saúde aos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instruendos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para participarem de instruções em cursos e estágios;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684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617" y="1558374"/>
            <a:ext cx="10612579" cy="486893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IV – a observância, pelo instrutor, das restrições à combinação de agentes químicos, utilizados em conjugação com outros agentes e/ou substâncias capazes de produzir reação química que altere seus efeitos originais, com implicação de risco para a saúde do pessoal envolvido;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V - o planejamento antecipado e registro nos documentos de ensino próprios: Plano de Curso/Estágio e Quadro de Trabalho Semanal; Ordem de serviço;</a:t>
            </a: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595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617" y="1558374"/>
            <a:ext cx="10612579" cy="486893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VI – o estabelecimento de suporte de atendimento médico de emergência;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VII – o controle direto, pelo instrutor ou monitor, da concentração do agente químico, principalmente nos exercícios realizados em ambiente fechado (câmara de gás), onde é obrigatório aos instrutores e monitores a posse de proteção respiratória para acompanharem o treinamento.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114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9357" y="1868556"/>
            <a:ext cx="10678839" cy="455874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Art. 8</a:t>
            </a:r>
            <a:r>
              <a:rPr lang="pt-BR" sz="2500" baseline="300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 instrução envolvendo agentes químicos será ministrada por instrutor habilitado para tal, observando-se o disposto no artigo 4º, Inciso I e II, desta Portaria e demais disposições pertinentes ao assunto, bem como todas aquelas estabelecidas pela Diretoria de Ensino.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441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637503"/>
            <a:ext cx="8987244" cy="91697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ASPECTOS LEGAIS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616" y="1669774"/>
            <a:ext cx="10721009" cy="5085765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Parágrafo único: As normas relativas a definições, fiscalização e segurança, armazenagem, transporte, tráfego, depósitos, construção de depósitos, irregularidades cometidas no trato com produtos controlados, apreensão, penalidades e processo administrativo será conforme o previsto no R-105, complementadas pelas normas da Corporação.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Art. 12 - A utilização de agentes químicos em demonstrações e cerimônias militares deverá estar prevista no documento específico que regular o evento.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Art. 13 - Esta Portaria entra em vigor na data de sua publicação.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endParaRPr lang="pt-B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719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1018903"/>
            <a:ext cx="8987244" cy="53557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MODELOS DE USO DA FORÇA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6520" y="1815921"/>
            <a:ext cx="10515600" cy="438967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	Um modelo de Uso da Força é um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recurso visual padrão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traduzido normalmente num gráfico, esquema ou desenho de configuração bastante simples, que vem ilustrado, ou não, em diferentes cores,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indicando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aos Agentes de Segurança Pública o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tipo e a quantidade de força legal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a ser selecionada e utilizada contra uma pessoa que resista a uma ordem, abordagem ou intervenção policial.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444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1018903"/>
            <a:ext cx="8987244" cy="53557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MODELOS DE USO DA FORÇA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6520" y="1867437"/>
            <a:ext cx="10515600" cy="433815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	Os modelos de uso diferenciado da força surgiram para orientar o Agente de Segurança Pública sobre a ação a ser tomada a partir das reações da pessoa flagrada cometendo um delito, ou até mesmo em atitude suspeita quando questionada numa abordagem ou intervenção.	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	Por ser uma questão de muita discussão, ainda não existe um consenso entre as Corporações de Segurança sobre um modelo ideal e padrão para todos. </a:t>
            </a:r>
          </a:p>
          <a:p>
            <a:pPr marL="0" indent="0">
              <a:buNone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389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875211"/>
            <a:ext cx="8987244" cy="67926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3000" b="1" dirty="0">
                <a:latin typeface="Arial" charset="0"/>
                <a:cs typeface="Arial" charset="0"/>
              </a:rPr>
              <a:t>MODELOS DE USO DA FORÇA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81051"/>
            <a:ext cx="10515600" cy="468956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Modelo FLETC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Modelo GILIESPIE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Modelo REMSBERG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Modelo CANADENSE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Modelo NASHVILLE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Modelo PHOENIX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0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520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xmlns="" id="{EAB01EDE-B871-4DCC-81DF-15982A482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702" y="726764"/>
            <a:ext cx="11054596" cy="54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1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068" y="783772"/>
            <a:ext cx="6596743" cy="770708"/>
          </a:xfrm>
        </p:spPr>
        <p:txBody>
          <a:bodyPr>
            <a:noAutofit/>
          </a:bodyPr>
          <a:lstStyle/>
          <a:p>
            <a:pPr algn="ctr"/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  <a:endParaRPr lang="pt-BR" sz="3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63486"/>
            <a:ext cx="10515600" cy="461118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altLang="pt-BR" sz="2500" dirty="0">
                <a:latin typeface="Arial" charset="0"/>
                <a:cs typeface="Arial" charset="0"/>
              </a:rPr>
              <a:t>	Portanto, se o encarregado de aplicação da lei deixar de cumprir os requisitos legais, o </a:t>
            </a:r>
            <a:r>
              <a:rPr lang="pt-BR" altLang="pt-BR" sz="2500" u="sng" dirty="0">
                <a:latin typeface="Arial" charset="0"/>
                <a:cs typeface="Arial" charset="0"/>
              </a:rPr>
              <a:t>uso da força</a:t>
            </a:r>
            <a:r>
              <a:rPr lang="pt-BR" altLang="pt-BR" sz="2500" dirty="0">
                <a:latin typeface="Arial" charset="0"/>
                <a:cs typeface="Arial" charset="0"/>
              </a:rPr>
              <a:t> se caracterizará como ilegítimo, sendo então, apontado como </a:t>
            </a:r>
            <a:r>
              <a:rPr lang="pt-BR" altLang="pt-BR" sz="2500" u="sng" dirty="0">
                <a:latin typeface="Arial" charset="0"/>
                <a:cs typeface="Arial" charset="0"/>
              </a:rPr>
              <a:t>violência</a:t>
            </a:r>
            <a:r>
              <a:rPr lang="pt-BR" altLang="pt-BR" sz="2500" dirty="0">
                <a:latin typeface="Arial" charset="0"/>
                <a:cs typeface="Arial" charset="0"/>
              </a:rPr>
              <a:t>, truculência, abuso de poder entre outras formas de desvios de procedimentos não concebíveis ao agente de segurança pública, integrante de uma organização que promove a paz social e como tal deve seguir os parâmetros legais.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37146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202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2230" y="872196"/>
            <a:ext cx="8895804" cy="554267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274983" y="229262"/>
            <a:ext cx="10515600" cy="3552093"/>
          </a:xfrm>
        </p:spPr>
        <p:txBody>
          <a:bodyPr>
            <a:normAutofit/>
          </a:bodyPr>
          <a:lstStyle/>
          <a:p>
            <a:pPr marL="0" lvl="2" algn="just">
              <a:defRPr/>
            </a:pP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5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C8D5DF34-7DAE-43A3-A94D-B0DF17B07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9"/>
            <a:ext cx="12192000" cy="696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9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astomero no peit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9736" y="1090841"/>
            <a:ext cx="6662920" cy="4997619"/>
          </a:xfr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37146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58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37146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videoplaybackZJLSE2WQ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5516" y="1467476"/>
            <a:ext cx="8075622" cy="4542434"/>
          </a:xfrm>
        </p:spPr>
      </p:pic>
    </p:spTree>
    <p:extLst>
      <p:ext uri="{BB962C8B-B14F-4D97-AF65-F5344CB8AC3E}">
        <p14:creationId xmlns:p14="http://schemas.microsoft.com/office/powerpoint/2010/main" val="203649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37146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Cap. Bruno_ _Pode Denunciar..._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8648" y="1189160"/>
            <a:ext cx="8714292" cy="5207117"/>
          </a:xfrm>
        </p:spPr>
      </p:pic>
    </p:spTree>
    <p:extLst>
      <p:ext uri="{BB962C8B-B14F-4D97-AF65-F5344CB8AC3E}">
        <p14:creationId xmlns:p14="http://schemas.microsoft.com/office/powerpoint/2010/main" val="13139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37146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ara arrebenta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5623" y="1022391"/>
            <a:ext cx="6873887" cy="5154946"/>
          </a:xfrm>
        </p:spPr>
      </p:pic>
    </p:spTree>
    <p:extLst>
      <p:ext uri="{BB962C8B-B14F-4D97-AF65-F5344CB8AC3E}">
        <p14:creationId xmlns:p14="http://schemas.microsoft.com/office/powerpoint/2010/main" val="200294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068" y="783772"/>
            <a:ext cx="6596743" cy="770708"/>
          </a:xfrm>
        </p:spPr>
        <p:txBody>
          <a:bodyPr>
            <a:noAutofit/>
          </a:bodyPr>
          <a:lstStyle/>
          <a:p>
            <a:pPr algn="ctr"/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DEFINIÇÕES</a:t>
            </a:r>
            <a:endParaRPr lang="pt-BR" sz="3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14282"/>
            <a:ext cx="10515600" cy="491530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altLang="pt-BR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FORÇA: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Intervenção coercitiva imposta a pessoa ou grupo de pessoas por parte do agente de segurança pública com a finalidade de preservar a ordem pública e a lei.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altLang="pt-BR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NÍVEL DO USO DA FORÇA: </a:t>
            </a:r>
            <a:r>
              <a:rPr lang="pt-BR" sz="2500" u="sng" dirty="0">
                <a:latin typeface="Arial" panose="020B0604020202020204" pitchFamily="34" charset="0"/>
                <a:cs typeface="Arial" panose="020B0604020202020204" pitchFamily="34" charset="0"/>
              </a:rPr>
              <a:t>Intensidade da força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escolhida pelo agente de segurança pública em resposta a uma ameaça real ou potencial. </a:t>
            </a:r>
            <a:endParaRPr lang="pt-BR" altLang="pt-BR" sz="2500" dirty="0">
              <a:latin typeface="Arial" charset="0"/>
              <a:cs typeface="Arial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2" y="102460"/>
            <a:ext cx="1125530" cy="14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2" descr="Operações Quimicas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3" y="42657"/>
            <a:ext cx="121443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5281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1851</Words>
  <Application>Microsoft Office PowerPoint</Application>
  <PresentationFormat>Widescreen</PresentationFormat>
  <Paragraphs>140</Paragraphs>
  <Slides>40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Tema do Office</vt:lpstr>
      <vt:lpstr> </vt:lpstr>
      <vt:lpstr>   SUMÁRIO   </vt:lpstr>
      <vt:lpstr>CONTEXTUALIZAÇÃO</vt:lpstr>
      <vt:lpstr>CONTEXTUALIZAÇÃO</vt:lpstr>
      <vt:lpstr>Apresentação do PowerPoint</vt:lpstr>
      <vt:lpstr>Apresentação do PowerPoint</vt:lpstr>
      <vt:lpstr>Apresentação do PowerPoint</vt:lpstr>
      <vt:lpstr>Apresentação do PowerPoint</vt:lpstr>
      <vt:lpstr>DEFINIÇÕES</vt:lpstr>
      <vt:lpstr>DEFINIÇÕES</vt:lpstr>
      <vt:lpstr>Apresentação do PowerPoint</vt:lpstr>
      <vt:lpstr>PRINCÍPIOS DO USO DA FORÇA</vt:lpstr>
      <vt:lpstr>PRINCÍPIOS DO USO DA FORÇA</vt:lpstr>
      <vt:lpstr>PRINCÍPIOS DO USO DA FORÇA</vt:lpstr>
      <vt:lpstr>Apresentação do PowerPoint</vt:lpstr>
      <vt:lpstr>Código de Conduta para Encarregados da Aplicação da Lei – CCEAL</vt:lpstr>
      <vt:lpstr>Código de Conduta para Encarregados da Aplicação da Lei – CCEAL</vt:lpstr>
      <vt:lpstr>Princípios Básicos sobre o Uso da Força e Armas de Fogo - PBUFAF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ASPECTOS LEGAIS</vt:lpstr>
      <vt:lpstr>MODELOS DE USO DA FORÇA</vt:lpstr>
      <vt:lpstr>MODELOS DE USO DA FORÇA</vt:lpstr>
      <vt:lpstr>MODELOS DE USO DA FORÇA</vt:lpstr>
      <vt:lpstr>Apresentação do PowerPoint</vt:lpstr>
      <vt:lpstr>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DELL</dc:creator>
  <cp:lastModifiedBy>Cliente</cp:lastModifiedBy>
  <cp:revision>133</cp:revision>
  <dcterms:created xsi:type="dcterms:W3CDTF">2018-04-24T15:41:09Z</dcterms:created>
  <dcterms:modified xsi:type="dcterms:W3CDTF">2022-01-01T16:35:55Z</dcterms:modified>
</cp:coreProperties>
</file>